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2"/>
  </p:notesMasterIdLst>
  <p:sldIdLst>
    <p:sldId id="347" r:id="rId2"/>
    <p:sldId id="318" r:id="rId3"/>
    <p:sldId id="319" r:id="rId4"/>
    <p:sldId id="356" r:id="rId5"/>
    <p:sldId id="354" r:id="rId6"/>
    <p:sldId id="355" r:id="rId7"/>
    <p:sldId id="305" r:id="rId8"/>
    <p:sldId id="321" r:id="rId9"/>
    <p:sldId id="323" r:id="rId10"/>
    <p:sldId id="296" r:id="rId11"/>
  </p:sldIdLst>
  <p:sldSz cx="9144000" cy="5143500" type="screen16x9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A6"/>
    <a:srgbClr val="00D0BC"/>
    <a:srgbClr val="7DFFE6"/>
    <a:srgbClr val="7DFFFC"/>
    <a:srgbClr val="00F0EA"/>
    <a:srgbClr val="8BFDDF"/>
    <a:srgbClr val="89FFFC"/>
    <a:srgbClr val="A7FFFD"/>
    <a:srgbClr val="00E7E2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9"/>
  </p:normalViewPr>
  <p:slideViewPr>
    <p:cSldViewPr>
      <p:cViewPr varScale="1">
        <p:scale>
          <a:sx n="132" d="100"/>
          <a:sy n="132" d="100"/>
        </p:scale>
        <p:origin x="81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3637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1" tIns="93921" rIns="93921" bIns="93921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9609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4665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866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614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273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508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9248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4984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720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user11617800/download/379047441/f3ecf1173c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user11617800/download/262549035/368f20b231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292073" y="1428750"/>
            <a:ext cx="8520600" cy="1512175"/>
          </a:xfrm>
          <a:prstGeom prst="rect">
            <a:avLst/>
          </a:prstGeom>
          <a:ln>
            <a:noFill/>
          </a:ln>
          <a:effectLst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spc="50" dirty="0">
                <a:ln w="12700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utura Std ExtraBold" panose="020B0903020204020204" pitchFamily="34" charset="0"/>
              </a:rPr>
              <a:t>Changing the Way a Generation Views God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9899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15" name="Shape 115" descr="JC logo (for dark BG's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7048" y="209550"/>
            <a:ext cx="3650650" cy="7653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lowchart: Manual Input 2"/>
          <p:cNvSpPr/>
          <p:nvPr/>
        </p:nvSpPr>
        <p:spPr>
          <a:xfrm>
            <a:off x="19625" y="3462715"/>
            <a:ext cx="9124375" cy="1680784"/>
          </a:xfrm>
          <a:prstGeom prst="flowChartManualInput">
            <a:avLst/>
          </a:prstGeom>
          <a:ln w="57150">
            <a:solidFill>
              <a:srgbClr val="0099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6" name="Shape 1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05286" y="4095750"/>
            <a:ext cx="3294174" cy="64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144EA9B7-AA4C-40CB-8496-54EE4BAF36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3400" y="4061960"/>
            <a:ext cx="787489" cy="70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9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1388100" y="410925"/>
            <a:ext cx="6367800" cy="4090800"/>
          </a:xfrm>
          <a:prstGeom prst="rect">
            <a:avLst/>
          </a:prstGeom>
          <a:effectLst>
            <a:outerShdw blurRad="57150" dist="28575" dir="240000" algn="bl" rotWithShape="0">
              <a:srgbClr val="009899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Futura Std ExtraBold" panose="020B0903020204020204" pitchFamily="34" charset="0"/>
              </a:rPr>
              <a:t>“Life is too short to waste and eternity is too long to ignore.” </a:t>
            </a:r>
            <a:endParaRPr sz="4000" dirty="0">
              <a:latin typeface="Futura Std ExtraBold" panose="020B0903020204020204" pitchFamily="34" charset="0"/>
            </a:endParaRPr>
          </a:p>
        </p:txBody>
      </p:sp>
      <p:sp>
        <p:nvSpPr>
          <p:cNvPr id="4" name="Flowchart: Manual Input 3"/>
          <p:cNvSpPr/>
          <p:nvPr/>
        </p:nvSpPr>
        <p:spPr>
          <a:xfrm>
            <a:off x="19625" y="4095749"/>
            <a:ext cx="9124375" cy="1047749"/>
          </a:xfrm>
          <a:prstGeom prst="flowChartManualInput">
            <a:avLst/>
          </a:prstGeom>
          <a:ln w="57150">
            <a:solidFill>
              <a:srgbClr val="00999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12121"/>
              </a:solidFill>
            </a:endParaRPr>
          </a:p>
        </p:txBody>
      </p:sp>
      <p:pic>
        <p:nvPicPr>
          <p:cNvPr id="5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2176" y="4346221"/>
            <a:ext cx="2455974" cy="546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115" descr="JC logo (for dark BG's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5926" y="4346221"/>
            <a:ext cx="3200400" cy="546804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79046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utura-Heavy" panose="020B0A00000000000000" pitchFamily="34" charset="0"/>
              </a:rPr>
              <a:t>R</a:t>
            </a:r>
            <a:r>
              <a:rPr lang="en-US" dirty="0" err="1">
                <a:latin typeface="Futura-Heavy" panose="020B0A00000000000000" pitchFamily="34" charset="0"/>
              </a:rPr>
              <a:t>eligious</a:t>
            </a:r>
            <a:r>
              <a:rPr lang="en-US" dirty="0">
                <a:latin typeface="Futura-Heavy" panose="020B0A00000000000000" pitchFamily="34" charset="0"/>
              </a:rPr>
              <a:t> Stats</a:t>
            </a:r>
            <a:endParaRPr dirty="0">
              <a:latin typeface="Futura-Heavy" panose="020B0A00000000000000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71% are “Absolutely Certain” or “Fairly Certain” that God is real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68% believe in Heaven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65% “Rarely” or “Never” attend church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39% have no religious affiliation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5" y="4095749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1827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Futura-Heavy" panose="020B0A00000000000000" pitchFamily="34" charset="0"/>
              </a:rPr>
              <a:t>71% Believe in God</a:t>
            </a:r>
            <a:endParaRPr dirty="0">
              <a:latin typeface="Futura-Heavy" panose="020B0A00000000000000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11700" y="1483751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We Don’t Need to Convince Them He is Real</a:t>
            </a:r>
          </a:p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We Need to Remind Them That He is Relevant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5" y="4095749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5306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Futura-Heavy" panose="020B0A00000000000000" pitchFamily="34" charset="0"/>
              </a:rPr>
              <a:t>They believe in God, but ignore Him</a:t>
            </a:r>
            <a:endParaRPr dirty="0">
              <a:latin typeface="Futura-Heavy" panose="020B0A00000000000000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11700" y="1352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So, how do you get their attention?</a:t>
            </a:r>
          </a:p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  <a:p>
            <a:pPr marL="76200" lvl="0" indent="0" algn="ctr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You </a:t>
            </a:r>
            <a:r>
              <a:rPr lang="en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-Heavy" panose="020B0A00000000000000" pitchFamily="34" charset="0"/>
                <a:ea typeface="Lato"/>
                <a:cs typeface="Lato"/>
                <a:sym typeface="Lato"/>
              </a:rPr>
              <a:t>INTERRUPT</a:t>
            </a:r>
            <a:r>
              <a:rPr lang="en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 them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5" y="4095749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5880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49BDB9-308B-4D92-A73E-C14173FD3F74}"/>
              </a:ext>
            </a:extLst>
          </p:cNvPr>
          <p:cNvSpPr txBox="1"/>
          <p:nvPr/>
        </p:nvSpPr>
        <p:spPr>
          <a:xfrm>
            <a:off x="685800" y="1571476"/>
            <a:ext cx="7772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meant to be a video slide. Please download the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video at the link below and insert it into this slide.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hlinkClick r:id="rId2"/>
              </a:rPr>
              <a:t>Video Link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8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49BDB9-308B-4D92-A73E-C14173FD3F74}"/>
              </a:ext>
            </a:extLst>
          </p:cNvPr>
          <p:cNvSpPr txBox="1"/>
          <p:nvPr/>
        </p:nvSpPr>
        <p:spPr>
          <a:xfrm>
            <a:off x="685800" y="1571476"/>
            <a:ext cx="7772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meant to be a video slide. Please download the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video at the link below and insert it into this slide.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hlinkClick r:id="rId2"/>
              </a:rPr>
              <a:t>Video Link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8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102564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>
                <a:latin typeface="Futura-Heavy" panose="020B0A00000000000000" pitchFamily="34" charset="0"/>
              </a:rPr>
              <a:t>Growth: </a:t>
            </a:r>
            <a:endParaRPr dirty="0">
              <a:latin typeface="Futura-Heavy" panose="020B0A00000000000000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6" y="4095750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8"/>
              <a:endParaRPr lang="en-US">
                <a:solidFill>
                  <a:srgbClr val="212121"/>
                </a:solidFill>
                <a:latin typeface="Arial"/>
              </a:endParaRPr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FE785E-2B53-4F2D-8C9C-450AF0D018D5}"/>
              </a:ext>
            </a:extLst>
          </p:cNvPr>
          <p:cNvCxnSpPr>
            <a:cxnSpLocks/>
          </p:cNvCxnSpPr>
          <p:nvPr/>
        </p:nvCxnSpPr>
        <p:spPr>
          <a:xfrm>
            <a:off x="1845736" y="1270442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0F8A0E-0EFE-41BF-A10C-0D3DD22B6244}"/>
              </a:ext>
            </a:extLst>
          </p:cNvPr>
          <p:cNvCxnSpPr>
            <a:cxnSpLocks/>
          </p:cNvCxnSpPr>
          <p:nvPr/>
        </p:nvCxnSpPr>
        <p:spPr>
          <a:xfrm>
            <a:off x="1854520" y="3034484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7ABC45-CFAA-4BCE-86B8-129BB7446856}"/>
              </a:ext>
            </a:extLst>
          </p:cNvPr>
          <p:cNvCxnSpPr>
            <a:cxnSpLocks/>
          </p:cNvCxnSpPr>
          <p:nvPr/>
        </p:nvCxnSpPr>
        <p:spPr>
          <a:xfrm flipV="1">
            <a:off x="1846296" y="3576027"/>
            <a:ext cx="6650087" cy="5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9B0888C-509D-477D-A780-639F4BEB3BEF}"/>
              </a:ext>
            </a:extLst>
          </p:cNvPr>
          <p:cNvCxnSpPr>
            <a:cxnSpLocks/>
          </p:cNvCxnSpPr>
          <p:nvPr/>
        </p:nvCxnSpPr>
        <p:spPr>
          <a:xfrm>
            <a:off x="1854520" y="2489753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C5116D0-644B-4CB9-98BA-17A4CC04F806}"/>
              </a:ext>
            </a:extLst>
          </p:cNvPr>
          <p:cNvCxnSpPr>
            <a:cxnSpLocks/>
          </p:cNvCxnSpPr>
          <p:nvPr/>
        </p:nvCxnSpPr>
        <p:spPr>
          <a:xfrm>
            <a:off x="1836954" y="1565505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45B00-7A3C-4BB2-8ADF-CF72CC66CEBA}"/>
              </a:ext>
            </a:extLst>
          </p:cNvPr>
          <p:cNvCxnSpPr>
            <a:cxnSpLocks/>
          </p:cNvCxnSpPr>
          <p:nvPr/>
        </p:nvCxnSpPr>
        <p:spPr>
          <a:xfrm flipV="1">
            <a:off x="1846105" y="694721"/>
            <a:ext cx="0" cy="2881312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403B551-8C9A-42CC-B6BF-F9BFE1E764C0}"/>
              </a:ext>
            </a:extLst>
          </p:cNvPr>
          <p:cNvCxnSpPr>
            <a:cxnSpLocks/>
          </p:cNvCxnSpPr>
          <p:nvPr/>
        </p:nvCxnSpPr>
        <p:spPr>
          <a:xfrm>
            <a:off x="1845736" y="1875699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48BAC1-400A-489B-A02F-9813D419107A}"/>
              </a:ext>
            </a:extLst>
          </p:cNvPr>
          <p:cNvCxnSpPr>
            <a:cxnSpLocks/>
          </p:cNvCxnSpPr>
          <p:nvPr/>
        </p:nvCxnSpPr>
        <p:spPr>
          <a:xfrm>
            <a:off x="1854518" y="3306850"/>
            <a:ext cx="665008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F863702-BABF-4BB0-9465-0A0FF552D592}"/>
              </a:ext>
            </a:extLst>
          </p:cNvPr>
          <p:cNvCxnSpPr>
            <a:cxnSpLocks/>
          </p:cNvCxnSpPr>
          <p:nvPr/>
        </p:nvCxnSpPr>
        <p:spPr>
          <a:xfrm>
            <a:off x="1854520" y="2769684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084B7D3-2270-491F-AD59-415736458FC8}"/>
              </a:ext>
            </a:extLst>
          </p:cNvPr>
          <p:cNvCxnSpPr>
            <a:cxnSpLocks/>
          </p:cNvCxnSpPr>
          <p:nvPr/>
        </p:nvCxnSpPr>
        <p:spPr>
          <a:xfrm>
            <a:off x="1854520" y="2185894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ABCE914-C787-416E-9A51-E2F749C2EC80}"/>
              </a:ext>
            </a:extLst>
          </p:cNvPr>
          <p:cNvCxnSpPr>
            <a:cxnSpLocks/>
          </p:cNvCxnSpPr>
          <p:nvPr/>
        </p:nvCxnSpPr>
        <p:spPr>
          <a:xfrm>
            <a:off x="1854520" y="975380"/>
            <a:ext cx="6650087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8EF732A-5BED-40A7-A10C-AF014C7250BC}"/>
              </a:ext>
            </a:extLst>
          </p:cNvPr>
          <p:cNvCxnSpPr>
            <a:cxnSpLocks/>
          </p:cNvCxnSpPr>
          <p:nvPr/>
        </p:nvCxnSpPr>
        <p:spPr>
          <a:xfrm flipH="1" flipV="1">
            <a:off x="3422128" y="694715"/>
            <a:ext cx="190" cy="2881311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EE7C97-E3EC-4859-944A-F80FA8550D3C}"/>
              </a:ext>
            </a:extLst>
          </p:cNvPr>
          <p:cNvCxnSpPr>
            <a:cxnSpLocks/>
          </p:cNvCxnSpPr>
          <p:nvPr/>
        </p:nvCxnSpPr>
        <p:spPr>
          <a:xfrm flipV="1">
            <a:off x="1846296" y="687319"/>
            <a:ext cx="6650087" cy="7407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C429522-4CF7-41FC-9ED4-BF7C4C6CB896}"/>
              </a:ext>
            </a:extLst>
          </p:cNvPr>
          <p:cNvCxnSpPr>
            <a:cxnSpLocks/>
          </p:cNvCxnSpPr>
          <p:nvPr/>
        </p:nvCxnSpPr>
        <p:spPr>
          <a:xfrm flipH="1" flipV="1">
            <a:off x="5114283" y="704940"/>
            <a:ext cx="190" cy="2881311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772145A-3306-48A3-800E-6928CC6591D3}"/>
              </a:ext>
            </a:extLst>
          </p:cNvPr>
          <p:cNvCxnSpPr>
            <a:cxnSpLocks/>
          </p:cNvCxnSpPr>
          <p:nvPr/>
        </p:nvCxnSpPr>
        <p:spPr>
          <a:xfrm flipH="1" flipV="1">
            <a:off x="8500217" y="687319"/>
            <a:ext cx="4580" cy="2898932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77509E7-C4F7-49E8-8166-E104F99DB0CB}"/>
              </a:ext>
            </a:extLst>
          </p:cNvPr>
          <p:cNvSpPr txBox="1"/>
          <p:nvPr/>
        </p:nvSpPr>
        <p:spPr>
          <a:xfrm>
            <a:off x="1577042" y="3684402"/>
            <a:ext cx="554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Futura Bk BT" panose="020B0502020204020303" pitchFamily="34" charset="0"/>
              </a:rPr>
              <a:t>2016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5FAE707-FEBF-4728-A7EE-A3CDE630830C}"/>
              </a:ext>
            </a:extLst>
          </p:cNvPr>
          <p:cNvSpPr txBox="1"/>
          <p:nvPr/>
        </p:nvSpPr>
        <p:spPr>
          <a:xfrm>
            <a:off x="3144652" y="3684402"/>
            <a:ext cx="554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Futura Bk BT" panose="020B0502020204020303" pitchFamily="34" charset="0"/>
              </a:rPr>
              <a:t>2017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3425C9B-7542-4F90-B191-51B8C7BD6F62}"/>
              </a:ext>
            </a:extLst>
          </p:cNvPr>
          <p:cNvSpPr txBox="1"/>
          <p:nvPr/>
        </p:nvSpPr>
        <p:spPr>
          <a:xfrm>
            <a:off x="4836807" y="3684402"/>
            <a:ext cx="554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Futura Bk BT" panose="020B0502020204020303" pitchFamily="34" charset="0"/>
              </a:rPr>
              <a:t>2018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3D36585-C24A-45DF-BCB3-9229BF9747E5}"/>
              </a:ext>
            </a:extLst>
          </p:cNvPr>
          <p:cNvSpPr txBox="1"/>
          <p:nvPr/>
        </p:nvSpPr>
        <p:spPr>
          <a:xfrm>
            <a:off x="6579913" y="3684402"/>
            <a:ext cx="554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Futura Bk BT" panose="020B0502020204020303" pitchFamily="34" charset="0"/>
              </a:rPr>
              <a:t>2019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879EC3-5E79-429A-A150-7B1B8CAAD705}"/>
              </a:ext>
            </a:extLst>
          </p:cNvPr>
          <p:cNvGrpSpPr/>
          <p:nvPr/>
        </p:nvGrpSpPr>
        <p:grpSpPr>
          <a:xfrm>
            <a:off x="64251" y="1803709"/>
            <a:ext cx="1594220" cy="742696"/>
            <a:chOff x="240162" y="1362836"/>
            <a:chExt cx="2125627" cy="990260"/>
          </a:xfrm>
        </p:grpSpPr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17FB3567-FA7F-40DC-8D64-CA02FCE8E5C1}"/>
                </a:ext>
              </a:extLst>
            </p:cNvPr>
            <p:cNvSpPr/>
            <p:nvPr/>
          </p:nvSpPr>
          <p:spPr>
            <a:xfrm>
              <a:off x="240162" y="1447543"/>
              <a:ext cx="167470" cy="1383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0761524A-9A39-4941-A032-6786EAEBA177}"/>
                </a:ext>
              </a:extLst>
            </p:cNvPr>
            <p:cNvSpPr/>
            <p:nvPr/>
          </p:nvSpPr>
          <p:spPr>
            <a:xfrm>
              <a:off x="251753" y="2099620"/>
              <a:ext cx="167470" cy="138364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16BAB88-E8A5-439B-9EBF-24B2B1DF2FA3}"/>
                </a:ext>
              </a:extLst>
            </p:cNvPr>
            <p:cNvSpPr txBox="1"/>
            <p:nvPr/>
          </p:nvSpPr>
          <p:spPr>
            <a:xfrm>
              <a:off x="371846" y="1362836"/>
              <a:ext cx="167639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Professions of Faith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B923039-CCD3-4421-83C0-DF2A84F06F69}"/>
                </a:ext>
              </a:extLst>
            </p:cNvPr>
            <p:cNvSpPr txBox="1"/>
            <p:nvPr/>
          </p:nvSpPr>
          <p:spPr>
            <a:xfrm>
              <a:off x="380525" y="2014542"/>
              <a:ext cx="19852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Cost Per Commitment</a:t>
              </a:r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8C089055-1CA3-48B4-AF9C-DA9ECBAC65EB}"/>
              </a:ext>
            </a:extLst>
          </p:cNvPr>
          <p:cNvGrpSpPr/>
          <p:nvPr/>
        </p:nvGrpSpPr>
        <p:grpSpPr>
          <a:xfrm>
            <a:off x="1791718" y="682478"/>
            <a:ext cx="934718" cy="276999"/>
            <a:chOff x="2388956" y="909968"/>
            <a:chExt cx="1246291" cy="369332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4103C5E-B129-477D-8737-F7BC53046641}"/>
                </a:ext>
              </a:extLst>
            </p:cNvPr>
            <p:cNvSpPr/>
            <p:nvPr/>
          </p:nvSpPr>
          <p:spPr>
            <a:xfrm>
              <a:off x="2388956" y="1003512"/>
              <a:ext cx="167470" cy="138364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E1788748-01AA-4FEE-AAD4-0ADD984CBE31}"/>
                </a:ext>
              </a:extLst>
            </p:cNvPr>
            <p:cNvSpPr txBox="1"/>
            <p:nvPr/>
          </p:nvSpPr>
          <p:spPr>
            <a:xfrm>
              <a:off x="2496112" y="909968"/>
              <a:ext cx="1139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$</a:t>
              </a:r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141.18</a:t>
              </a: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4398D442-E62E-435C-873E-3FA3D204417B}"/>
              </a:ext>
            </a:extLst>
          </p:cNvPr>
          <p:cNvGrpSpPr/>
          <p:nvPr/>
        </p:nvGrpSpPr>
        <p:grpSpPr>
          <a:xfrm>
            <a:off x="1906447" y="3016414"/>
            <a:ext cx="2262707" cy="421418"/>
            <a:chOff x="2541930" y="4021884"/>
            <a:chExt cx="3016942" cy="561891"/>
          </a:xfrm>
        </p:grpSpPr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7BA44DEB-3323-42FE-8157-99CF2AB74EE7}"/>
                </a:ext>
              </a:extLst>
            </p:cNvPr>
            <p:cNvGrpSpPr/>
            <p:nvPr/>
          </p:nvGrpSpPr>
          <p:grpSpPr>
            <a:xfrm>
              <a:off x="2541930" y="4021884"/>
              <a:ext cx="2081077" cy="561891"/>
              <a:chOff x="2541930" y="4021884"/>
              <a:chExt cx="2081077" cy="561891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A95A4AE-81D2-4BD5-BCF8-1830B1E261FE}"/>
                  </a:ext>
                </a:extLst>
              </p:cNvPr>
              <p:cNvSpPr/>
              <p:nvPr/>
            </p:nvSpPr>
            <p:spPr>
              <a:xfrm>
                <a:off x="4455537" y="4021884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AE22573E-71E0-444D-B60B-8C433F9FE2FF}"/>
                  </a:ext>
                </a:extLst>
              </p:cNvPr>
              <p:cNvCxnSpPr>
                <a:cxnSpLocks/>
                <a:stCxn id="14" idx="6"/>
                <a:endCxn id="46" idx="2"/>
              </p:cNvCxnSpPr>
              <p:nvPr/>
            </p:nvCxnSpPr>
            <p:spPr>
              <a:xfrm flipV="1">
                <a:off x="2541930" y="4091066"/>
                <a:ext cx="1913607" cy="49270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793DDD75-0117-4615-8CD8-FE22D734A2B6}"/>
                </a:ext>
              </a:extLst>
            </p:cNvPr>
            <p:cNvSpPr txBox="1"/>
            <p:nvPr/>
          </p:nvSpPr>
          <p:spPr>
            <a:xfrm>
              <a:off x="4555962" y="4105577"/>
              <a:ext cx="1002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28,301</a:t>
              </a:r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84D6E80E-A42C-46FD-86B5-8F08B094007A}"/>
              </a:ext>
            </a:extLst>
          </p:cNvPr>
          <p:cNvGrpSpPr/>
          <p:nvPr/>
        </p:nvGrpSpPr>
        <p:grpSpPr>
          <a:xfrm>
            <a:off x="1898926" y="841210"/>
            <a:ext cx="2361982" cy="1244657"/>
            <a:chOff x="2531901" y="1121613"/>
            <a:chExt cx="3149309" cy="1659542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7809C846-4AA3-4B65-BE11-FC589AE4DA0E}"/>
                </a:ext>
              </a:extLst>
            </p:cNvPr>
            <p:cNvGrpSpPr/>
            <p:nvPr/>
          </p:nvGrpSpPr>
          <p:grpSpPr>
            <a:xfrm>
              <a:off x="2531901" y="1121613"/>
              <a:ext cx="2114598" cy="1659542"/>
              <a:chOff x="2531901" y="1121613"/>
              <a:chExt cx="2114598" cy="1659542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7827DDC6-6A95-4912-8B39-9EE9964CC305}"/>
                  </a:ext>
                </a:extLst>
              </p:cNvPr>
              <p:cNvSpPr/>
              <p:nvPr/>
            </p:nvSpPr>
            <p:spPr>
              <a:xfrm>
                <a:off x="4479029" y="2642791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CD1DE023-D118-46A0-8B59-91A5A931EC57}"/>
                  </a:ext>
                </a:extLst>
              </p:cNvPr>
              <p:cNvCxnSpPr>
                <a:cxnSpLocks/>
                <a:stCxn id="78" idx="5"/>
                <a:endCxn id="79" idx="1"/>
              </p:cNvCxnSpPr>
              <p:nvPr/>
            </p:nvCxnSpPr>
            <p:spPr>
              <a:xfrm>
                <a:off x="2531901" y="1121613"/>
                <a:ext cx="1971653" cy="154144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35A5E8F9-9AE9-4818-9431-257E7E446BE1}"/>
                </a:ext>
              </a:extLst>
            </p:cNvPr>
            <p:cNvSpPr txBox="1"/>
            <p:nvPr/>
          </p:nvSpPr>
          <p:spPr>
            <a:xfrm>
              <a:off x="4542075" y="2377504"/>
              <a:ext cx="1139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$26.95</a:t>
              </a:r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885C86B-A4DC-455B-B1B5-E17133E45BAF}"/>
              </a:ext>
            </a:extLst>
          </p:cNvPr>
          <p:cNvCxnSpPr>
            <a:cxnSpLocks/>
          </p:cNvCxnSpPr>
          <p:nvPr/>
        </p:nvCxnSpPr>
        <p:spPr>
          <a:xfrm flipH="1" flipV="1">
            <a:off x="6857389" y="694715"/>
            <a:ext cx="190" cy="2881311"/>
          </a:xfrm>
          <a:prstGeom prst="line">
            <a:avLst/>
          </a:prstGeom>
          <a:ln w="952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7186B58-9D5B-4EE2-8523-A4F51332CDD6}"/>
              </a:ext>
            </a:extLst>
          </p:cNvPr>
          <p:cNvSpPr txBox="1"/>
          <p:nvPr/>
        </p:nvSpPr>
        <p:spPr>
          <a:xfrm>
            <a:off x="8227130" y="3687906"/>
            <a:ext cx="5549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Futura Bk BT" panose="020B0502020204020303" pitchFamily="34" charset="0"/>
              </a:rPr>
              <a:t>2020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23ABE4E9-26EC-441A-9292-64371F8B16C1}"/>
              </a:ext>
            </a:extLst>
          </p:cNvPr>
          <p:cNvGrpSpPr/>
          <p:nvPr/>
        </p:nvGrpSpPr>
        <p:grpSpPr>
          <a:xfrm>
            <a:off x="5183046" y="2486811"/>
            <a:ext cx="2537108" cy="454383"/>
            <a:chOff x="6910728" y="3315745"/>
            <a:chExt cx="3382810" cy="605844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ECF2BC6E-CAE6-4DEC-A2BA-4E4CF78E4BE2}"/>
                </a:ext>
              </a:extLst>
            </p:cNvPr>
            <p:cNvSpPr txBox="1"/>
            <p:nvPr/>
          </p:nvSpPr>
          <p:spPr>
            <a:xfrm>
              <a:off x="9154404" y="3552257"/>
              <a:ext cx="1139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$21.70</a:t>
              </a:r>
            </a:p>
          </p:txBody>
        </p: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BED1BE53-7611-4691-BFA9-5F0F18F9CEC4}"/>
                </a:ext>
              </a:extLst>
            </p:cNvPr>
            <p:cNvGrpSpPr/>
            <p:nvPr/>
          </p:nvGrpSpPr>
          <p:grpSpPr>
            <a:xfrm>
              <a:off x="6910728" y="3315745"/>
              <a:ext cx="2325778" cy="251302"/>
              <a:chOff x="6910728" y="3315745"/>
              <a:chExt cx="2325778" cy="251302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AA2F2D9-5028-4F4B-905A-E2D8C54D79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0728" y="3315745"/>
                <a:ext cx="2150709" cy="17656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061EB63-AC6E-49E1-BAD9-56BC96F0A4CC}"/>
                  </a:ext>
                </a:extLst>
              </p:cNvPr>
              <p:cNvSpPr/>
              <p:nvPr/>
            </p:nvSpPr>
            <p:spPr>
              <a:xfrm>
                <a:off x="9069036" y="3428683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90862B17-513B-415F-966F-2F34BFBDA7B8}"/>
              </a:ext>
            </a:extLst>
          </p:cNvPr>
          <p:cNvGrpSpPr/>
          <p:nvPr/>
        </p:nvGrpSpPr>
        <p:grpSpPr>
          <a:xfrm>
            <a:off x="3467255" y="2603274"/>
            <a:ext cx="2561714" cy="465026"/>
            <a:chOff x="4623007" y="3471031"/>
            <a:chExt cx="3415618" cy="620035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7864318-E2D3-44E3-B7B8-273C5D4EC0BA}"/>
                </a:ext>
              </a:extLst>
            </p:cNvPr>
            <p:cNvSpPr txBox="1"/>
            <p:nvPr/>
          </p:nvSpPr>
          <p:spPr>
            <a:xfrm>
              <a:off x="6854760" y="3599042"/>
              <a:ext cx="11838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44,895</a:t>
              </a: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83297A7D-EF2A-4AD4-9588-0A2CC43C3507}"/>
                </a:ext>
              </a:extLst>
            </p:cNvPr>
            <p:cNvGrpSpPr/>
            <p:nvPr/>
          </p:nvGrpSpPr>
          <p:grpSpPr>
            <a:xfrm>
              <a:off x="4623007" y="3471031"/>
              <a:ext cx="2278038" cy="620035"/>
              <a:chOff x="4623007" y="3471031"/>
              <a:chExt cx="2278038" cy="620035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6E77036B-079A-40CA-858D-2E2069964FAB}"/>
                  </a:ext>
                </a:extLst>
              </p:cNvPr>
              <p:cNvCxnSpPr>
                <a:cxnSpLocks/>
                <a:stCxn id="46" idx="6"/>
                <a:endCxn id="47" idx="2"/>
              </p:cNvCxnSpPr>
              <p:nvPr/>
            </p:nvCxnSpPr>
            <p:spPr>
              <a:xfrm flipV="1">
                <a:off x="4623007" y="3540213"/>
                <a:ext cx="2110568" cy="55085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F620BF8-E1AF-4529-9F1C-A682ED97B5EA}"/>
                  </a:ext>
                </a:extLst>
              </p:cNvPr>
              <p:cNvSpPr/>
              <p:nvPr/>
            </p:nvSpPr>
            <p:spPr>
              <a:xfrm>
                <a:off x="6733575" y="3471031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40BD09BE-C0CE-42A7-AFF3-97FFC1CC752C}"/>
              </a:ext>
            </a:extLst>
          </p:cNvPr>
          <p:cNvGrpSpPr/>
          <p:nvPr/>
        </p:nvGrpSpPr>
        <p:grpSpPr>
          <a:xfrm>
            <a:off x="6933073" y="409658"/>
            <a:ext cx="1993205" cy="1211384"/>
            <a:chOff x="9244098" y="546211"/>
            <a:chExt cx="2657606" cy="1615178"/>
          </a:xfrm>
        </p:grpSpPr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CD198759-E89B-408C-A1EC-FD3919F34911}"/>
                </a:ext>
              </a:extLst>
            </p:cNvPr>
            <p:cNvGrpSpPr/>
            <p:nvPr/>
          </p:nvGrpSpPr>
          <p:grpSpPr>
            <a:xfrm>
              <a:off x="9244098" y="909160"/>
              <a:ext cx="2165445" cy="1252229"/>
              <a:chOff x="9244098" y="909160"/>
              <a:chExt cx="2165445" cy="1252229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1A96399-2511-4B0C-8B41-B1DD27110F44}"/>
                  </a:ext>
                </a:extLst>
              </p:cNvPr>
              <p:cNvCxnSpPr>
                <a:cxnSpLocks/>
                <a:endCxn id="84" idx="3"/>
              </p:cNvCxnSpPr>
              <p:nvPr/>
            </p:nvCxnSpPr>
            <p:spPr>
              <a:xfrm flipV="1">
                <a:off x="9244098" y="1027261"/>
                <a:ext cx="2022500" cy="113412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815AAF2-6A76-43A3-AEE1-4B4D98BA9EBE}"/>
                  </a:ext>
                </a:extLst>
              </p:cNvPr>
              <p:cNvSpPr/>
              <p:nvPr/>
            </p:nvSpPr>
            <p:spPr>
              <a:xfrm>
                <a:off x="11242073" y="909160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94C7507-12A3-4C0A-B984-DFE81A9D5B47}"/>
                </a:ext>
              </a:extLst>
            </p:cNvPr>
            <p:cNvSpPr txBox="1"/>
            <p:nvPr/>
          </p:nvSpPr>
          <p:spPr>
            <a:xfrm>
              <a:off x="10762570" y="546211"/>
              <a:ext cx="1139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175,000</a:t>
              </a: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0BE1541B-449A-4880-A9EB-AE867C224440}"/>
              </a:ext>
            </a:extLst>
          </p:cNvPr>
          <p:cNvGrpSpPr/>
          <p:nvPr/>
        </p:nvGrpSpPr>
        <p:grpSpPr>
          <a:xfrm>
            <a:off x="6938054" y="2639580"/>
            <a:ext cx="2357641" cy="466245"/>
            <a:chOff x="9250738" y="3519437"/>
            <a:chExt cx="3143521" cy="621660"/>
          </a:xfrm>
        </p:grpSpPr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F986E6B0-5722-468F-B917-0380ADAA2B16}"/>
                </a:ext>
              </a:extLst>
            </p:cNvPr>
            <p:cNvGrpSpPr/>
            <p:nvPr/>
          </p:nvGrpSpPr>
          <p:grpSpPr>
            <a:xfrm>
              <a:off x="9250738" y="3519437"/>
              <a:ext cx="2168583" cy="235632"/>
              <a:chOff x="9250738" y="3519437"/>
              <a:chExt cx="2168583" cy="235632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DC69052-60A0-4FC2-ADB8-6B206ED74E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50738" y="3519437"/>
                <a:ext cx="1993514" cy="160891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1CA6A2A9-D2B3-4EF2-A530-FBF56CF466DE}"/>
                  </a:ext>
                </a:extLst>
              </p:cNvPr>
              <p:cNvSpPr/>
              <p:nvPr/>
            </p:nvSpPr>
            <p:spPr>
              <a:xfrm>
                <a:off x="11251851" y="3616705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2D5E3CB-40F1-4A7E-863D-2981EA0BD416}"/>
                </a:ext>
              </a:extLst>
            </p:cNvPr>
            <p:cNvSpPr txBox="1"/>
            <p:nvPr/>
          </p:nvSpPr>
          <p:spPr>
            <a:xfrm>
              <a:off x="11255124" y="3771765"/>
              <a:ext cx="1139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$20.00</a:t>
              </a: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971DDAF2-817E-4888-A061-F94CD8209189}"/>
              </a:ext>
            </a:extLst>
          </p:cNvPr>
          <p:cNvGrpSpPr/>
          <p:nvPr/>
        </p:nvGrpSpPr>
        <p:grpSpPr>
          <a:xfrm>
            <a:off x="1780846" y="3319598"/>
            <a:ext cx="745670" cy="276999"/>
            <a:chOff x="2374460" y="4426124"/>
            <a:chExt cx="994227" cy="36933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970E66D-19F2-408A-B703-067F805047BC}"/>
                </a:ext>
              </a:extLst>
            </p:cNvPr>
            <p:cNvSpPr/>
            <p:nvPr/>
          </p:nvSpPr>
          <p:spPr>
            <a:xfrm>
              <a:off x="2374460" y="4514593"/>
              <a:ext cx="167470" cy="1383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BE5F3F0-E79A-4A6B-8807-FBD622E3304D}"/>
                </a:ext>
              </a:extLst>
            </p:cNvPr>
            <p:cNvSpPr txBox="1"/>
            <p:nvPr/>
          </p:nvSpPr>
          <p:spPr>
            <a:xfrm>
              <a:off x="2496113" y="4426124"/>
              <a:ext cx="872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5,695</a:t>
              </a:r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4C8D14C0-C52E-47EC-B5D9-83E1D82EF38D}"/>
              </a:ext>
            </a:extLst>
          </p:cNvPr>
          <p:cNvGrpSpPr/>
          <p:nvPr/>
        </p:nvGrpSpPr>
        <p:grpSpPr>
          <a:xfrm>
            <a:off x="3484874" y="2033980"/>
            <a:ext cx="2462501" cy="495944"/>
            <a:chOff x="4646499" y="2711973"/>
            <a:chExt cx="3283334" cy="661258"/>
          </a:xfrm>
        </p:grpSpPr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0F6B5F67-69E5-487D-AB1A-5341B02D7A32}"/>
                </a:ext>
              </a:extLst>
            </p:cNvPr>
            <p:cNvGrpSpPr/>
            <p:nvPr/>
          </p:nvGrpSpPr>
          <p:grpSpPr>
            <a:xfrm>
              <a:off x="4646499" y="2711973"/>
              <a:ext cx="2254546" cy="661258"/>
              <a:chOff x="4646499" y="2711973"/>
              <a:chExt cx="2254546" cy="661258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F698DF20-088A-463A-89CA-C7ACAF80CE82}"/>
                  </a:ext>
                </a:extLst>
              </p:cNvPr>
              <p:cNvSpPr/>
              <p:nvPr/>
            </p:nvSpPr>
            <p:spPr>
              <a:xfrm>
                <a:off x="6733575" y="3234867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29BCBFD-FB85-4FA7-AD7E-ECCACAC277E7}"/>
                  </a:ext>
                </a:extLst>
              </p:cNvPr>
              <p:cNvCxnSpPr>
                <a:cxnSpLocks/>
                <a:stCxn id="79" idx="6"/>
                <a:endCxn id="80" idx="2"/>
              </p:cNvCxnSpPr>
              <p:nvPr/>
            </p:nvCxnSpPr>
            <p:spPr>
              <a:xfrm>
                <a:off x="4646499" y="2711973"/>
                <a:ext cx="2087076" cy="592076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4797356-68A0-4B8A-BEED-DC87AD196404}"/>
                </a:ext>
              </a:extLst>
            </p:cNvPr>
            <p:cNvSpPr txBox="1"/>
            <p:nvPr/>
          </p:nvSpPr>
          <p:spPr>
            <a:xfrm>
              <a:off x="6790699" y="2838734"/>
              <a:ext cx="1139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$23.75</a:t>
              </a:r>
            </a:p>
          </p:txBody>
        </p:sp>
      </p:grp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155A4436-614D-4EF1-90AD-A00CC679877F}"/>
              </a:ext>
            </a:extLst>
          </p:cNvPr>
          <p:cNvGrpSpPr/>
          <p:nvPr/>
        </p:nvGrpSpPr>
        <p:grpSpPr>
          <a:xfrm>
            <a:off x="5157391" y="1274997"/>
            <a:ext cx="2438240" cy="1343474"/>
            <a:chOff x="6876520" y="1699996"/>
            <a:chExt cx="3250987" cy="1791298"/>
          </a:xfrm>
        </p:grpSpPr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C7F51A1E-8764-42E0-B69B-371464D1A370}"/>
                </a:ext>
              </a:extLst>
            </p:cNvPr>
            <p:cNvGrpSpPr/>
            <p:nvPr/>
          </p:nvGrpSpPr>
          <p:grpSpPr>
            <a:xfrm>
              <a:off x="6876520" y="2139023"/>
              <a:ext cx="2374218" cy="1352271"/>
              <a:chOff x="6876520" y="2139023"/>
              <a:chExt cx="2374218" cy="1352271"/>
            </a:xfrm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A112D9CB-7B00-4EC9-A529-E418FB91A7E8}"/>
                  </a:ext>
                </a:extLst>
              </p:cNvPr>
              <p:cNvCxnSpPr>
                <a:cxnSpLocks/>
                <a:stCxn id="47" idx="7"/>
                <a:endCxn id="77" idx="3"/>
              </p:cNvCxnSpPr>
              <p:nvPr/>
            </p:nvCxnSpPr>
            <p:spPr>
              <a:xfrm flipV="1">
                <a:off x="6876520" y="2257124"/>
                <a:ext cx="2231273" cy="123417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F2E012BA-C1C9-4DCA-B468-BEF0B96D6971}"/>
                  </a:ext>
                </a:extLst>
              </p:cNvPr>
              <p:cNvSpPr/>
              <p:nvPr/>
            </p:nvSpPr>
            <p:spPr>
              <a:xfrm>
                <a:off x="9083268" y="2139023"/>
                <a:ext cx="167470" cy="1383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84CB6FC-A4DF-49FE-ADC9-E08AC56267C7}"/>
                </a:ext>
              </a:extLst>
            </p:cNvPr>
            <p:cNvSpPr txBox="1"/>
            <p:nvPr/>
          </p:nvSpPr>
          <p:spPr>
            <a:xfrm>
              <a:off x="9143186" y="1699996"/>
              <a:ext cx="984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  <a:latin typeface="Futura Bk BT" panose="020B0502020204020303" pitchFamily="34" charset="0"/>
                </a:rPr>
                <a:t>83,970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6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Futura-Heavy" panose="020B0A00000000000000" pitchFamily="34" charset="0"/>
              </a:rPr>
              <a:t>2019 Impact: </a:t>
            </a:r>
            <a:endParaRPr dirty="0">
              <a:latin typeface="Futura-Heavy" panose="020B0A00000000000000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102,686,793 Commercials Viewed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1,052,969 Web Visits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120,054 Conversations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8</a:t>
            </a:r>
            <a:r>
              <a:rPr lang="en-US" sz="2400">
                <a:latin typeface="Futura-Heavy" panose="020B0A00000000000000" pitchFamily="34" charset="0"/>
                <a:ea typeface="Lato"/>
                <a:cs typeface="Lato"/>
                <a:sym typeface="Lato"/>
              </a:rPr>
              <a:t>3,970 </a:t>
            </a: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Professions of Faith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$21.70 Cost Per Commitment</a:t>
            </a: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5" y="4095749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12121"/>
                </a:solidFill>
              </a:endParaRPr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28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effectLst>
            <a:outerShdw blurRad="57150" dist="28575" algn="bl" rotWithShape="0">
              <a:srgbClr val="009899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Futura-Heavy" panose="020B0A00000000000000" pitchFamily="34" charset="0"/>
              </a:rPr>
              <a:t>SoCal </a:t>
            </a:r>
            <a:r>
              <a:rPr lang="en-US" dirty="0">
                <a:latin typeface="Futura-Heavy" panose="020B0A00000000000000" pitchFamily="34" charset="0"/>
              </a:rPr>
              <a:t>Champion Circle Goals: 2020</a:t>
            </a:r>
            <a:endParaRPr sz="2400" i="1" dirty="0">
              <a:latin typeface="Futura-Heavy" panose="020B0A00000000000000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i="1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By End of 2020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See 20,000 place their trust in Jesus</a:t>
            </a:r>
          </a:p>
          <a:p>
            <a:pPr lvl="1" indent="-381000">
              <a:spcBef>
                <a:spcPts val="0"/>
              </a:spcBef>
              <a:buSzPts val="2400"/>
              <a:buFont typeface="Lato"/>
              <a:buChar char="●"/>
            </a:pPr>
            <a:r>
              <a:rPr lang="en-US" sz="20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Marketing spend $12 per commitment</a:t>
            </a:r>
          </a:p>
          <a:p>
            <a:pPr lvl="1" indent="-381000">
              <a:spcBef>
                <a:spcPts val="0"/>
              </a:spcBef>
              <a:buSzPts val="2400"/>
              <a:buFont typeface="Lato"/>
              <a:buChar char="●"/>
            </a:pPr>
            <a:r>
              <a:rPr lang="en-US" sz="20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$240,000 investment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Build Champion’s Circle to 30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Font typeface="Lato"/>
              <a:buChar char="●"/>
            </a:pPr>
            <a:r>
              <a:rPr lang="en-US" sz="2400" dirty="0">
                <a:latin typeface="Futura-Heavy" panose="020B0A00000000000000" pitchFamily="34" charset="0"/>
                <a:ea typeface="Lato"/>
                <a:cs typeface="Lato"/>
                <a:sym typeface="Lato"/>
              </a:rPr>
              <a:t>Introduce GW to 100 additional people</a:t>
            </a:r>
          </a:p>
          <a:p>
            <a:pPr marL="76200" lvl="0" indent="0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dirty="0">
              <a:latin typeface="Futura-Heavy" panose="020B0A00000000000000" pitchFamily="34" charset="0"/>
              <a:ea typeface="Lato"/>
              <a:cs typeface="Lato"/>
              <a:sym typeface="Lat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625" y="4095749"/>
            <a:ext cx="9124375" cy="1047749"/>
            <a:chOff x="19625" y="4095749"/>
            <a:chExt cx="9124375" cy="1047749"/>
          </a:xfrm>
        </p:grpSpPr>
        <p:sp>
          <p:nvSpPr>
            <p:cNvPr id="5" name="Flowchart: Manual Input 4"/>
            <p:cNvSpPr/>
            <p:nvPr/>
          </p:nvSpPr>
          <p:spPr>
            <a:xfrm>
              <a:off x="19625" y="4095749"/>
              <a:ext cx="9124375" cy="1047749"/>
            </a:xfrm>
            <a:prstGeom prst="flowChartManualInput">
              <a:avLst/>
            </a:prstGeom>
            <a:ln w="57150">
              <a:solidFill>
                <a:srgbClr val="009999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12121"/>
                </a:solidFill>
              </a:endParaRPr>
            </a:p>
          </p:txBody>
        </p:sp>
        <p:pic>
          <p:nvPicPr>
            <p:cNvPr id="6" name="Shape 1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32176" y="4346221"/>
              <a:ext cx="2455974" cy="54680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37100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245</Words>
  <Application>Microsoft Office PowerPoint</Application>
  <PresentationFormat>On-screen Show (16:9)</PresentationFormat>
  <Paragraphs>56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Futura Bk BT</vt:lpstr>
      <vt:lpstr>Futura Std ExtraBold</vt:lpstr>
      <vt:lpstr>Futura-Heavy</vt:lpstr>
      <vt:lpstr>Lato</vt:lpstr>
      <vt:lpstr>Simple Dark</vt:lpstr>
      <vt:lpstr>PowerPoint Presentation</vt:lpstr>
      <vt:lpstr>Religious Stats</vt:lpstr>
      <vt:lpstr>71% Believe in God</vt:lpstr>
      <vt:lpstr>They believe in God, but ignore Him</vt:lpstr>
      <vt:lpstr> </vt:lpstr>
      <vt:lpstr> </vt:lpstr>
      <vt:lpstr>Growth: </vt:lpstr>
      <vt:lpstr>2019 Impact: </vt:lpstr>
      <vt:lpstr>SoCal Champion Circle Goals: 2020</vt:lpstr>
      <vt:lpstr>“Life is too short to waste and eternity is too long to ignore.”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</dc:title>
  <dc:creator>Michelle</dc:creator>
  <cp:lastModifiedBy>Jamison Brown</cp:lastModifiedBy>
  <cp:revision>88</cp:revision>
  <cp:lastPrinted>2018-07-16T20:18:43Z</cp:lastPrinted>
  <dcterms:modified xsi:type="dcterms:W3CDTF">2020-02-07T16:53:38Z</dcterms:modified>
</cp:coreProperties>
</file>